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23"/>
  </p:notesMasterIdLst>
  <p:handoutMasterIdLst>
    <p:handoutMasterId r:id="rId24"/>
  </p:handoutMasterIdLst>
  <p:sldIdLst>
    <p:sldId id="2067" r:id="rId3"/>
    <p:sldId id="2059" r:id="rId4"/>
    <p:sldId id="2058" r:id="rId5"/>
    <p:sldId id="2062" r:id="rId6"/>
    <p:sldId id="2066" r:id="rId7"/>
    <p:sldId id="2065" r:id="rId8"/>
    <p:sldId id="2054" r:id="rId9"/>
    <p:sldId id="2036" r:id="rId10"/>
    <p:sldId id="2053" r:id="rId11"/>
    <p:sldId id="2069" r:id="rId12"/>
    <p:sldId id="2061" r:id="rId13"/>
    <p:sldId id="2070" r:id="rId14"/>
    <p:sldId id="2071" r:id="rId15"/>
    <p:sldId id="2072" r:id="rId16"/>
    <p:sldId id="2073" r:id="rId17"/>
    <p:sldId id="2074" r:id="rId18"/>
    <p:sldId id="2077" r:id="rId19"/>
    <p:sldId id="2075" r:id="rId20"/>
    <p:sldId id="2076" r:id="rId21"/>
    <p:sldId id="2068" r:id="rId22"/>
  </p:sldIdLst>
  <p:sldSz cx="12192000" cy="6858000"/>
  <p:notesSz cx="6858000" cy="9926638"/>
  <p:embeddedFontLs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Open Sans Light" panose="020B060402020202020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Roboto Condensed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7FC"/>
    <a:srgbClr val="C4EAF8"/>
    <a:srgbClr val="009ADA"/>
    <a:srgbClr val="00A6E6"/>
    <a:srgbClr val="00B0F0"/>
    <a:srgbClr val="0064CB"/>
    <a:srgbClr val="0086F6"/>
    <a:srgbClr val="F2F2F2"/>
    <a:srgbClr val="0990FF"/>
    <a:srgbClr val="008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724" autoAdjust="0"/>
  </p:normalViewPr>
  <p:slideViewPr>
    <p:cSldViewPr snapToObjects="1">
      <p:cViewPr varScale="1">
        <p:scale>
          <a:sx n="92" d="100"/>
          <a:sy n="92" d="100"/>
        </p:scale>
        <p:origin x="486" y="78"/>
      </p:cViewPr>
      <p:guideLst>
        <p:guide pos="2275"/>
        <p:guide pos="755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9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1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consultantplus://offline/ref=B1BD7CE888BB6C1DFD0A7FEC8513F94A6231DD3097121EAC212F2E22231E0F8A62A20DC7901F4C931F50C686B63EF695B9D208BD726BBA0620i1O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3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#Par144"/><Relationship Id="rId12" Type="http://schemas.openxmlformats.org/officeDocument/2006/relationships/hyperlink" Target="#Par162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5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#Par138"/><Relationship Id="rId14" Type="http://schemas.openxmlformats.org/officeDocument/2006/relationships/hyperlink" Target="#Par170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35.svg"/><Relationship Id="rId4" Type="http://schemas.openxmlformats.org/officeDocument/2006/relationships/image" Target="../media/image18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19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#Par170"/><Relationship Id="rId13" Type="http://schemas.openxmlformats.org/officeDocument/2006/relationships/hyperlink" Target="#Par154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12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4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#Par138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4" Type="http://schemas.openxmlformats.org/officeDocument/2006/relationships/hyperlink" Target="#Par162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50" name="Picture 2" descr="C:\Users\internet\Desktop\Без им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6" y="980729"/>
            <a:ext cx="1084237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0895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Уведомление - 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это документ, который нужно направить в налоговый орган, если установленный срок подачи декларации позднее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срока уплаты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14" name="Объект 4"/>
          <p:cNvGraphicFramePr>
            <a:graphicFrameLocks/>
          </p:cNvGraphicFramePr>
          <p:nvPr>
            <p:extLst/>
          </p:nvPr>
        </p:nvGraphicFramePr>
        <p:xfrm>
          <a:off x="0" y="944725"/>
          <a:ext cx="12192000" cy="364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8880"/>
                <a:gridCol w="9063120"/>
              </a:tblGrid>
              <a:tr h="278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Налоги и 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89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 каким платежам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подавать Уведомление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85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УСН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0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Страховые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Взносы за январь, февраль, апрель, май, июль, август, октябрь и ноябрь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51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с выплат работникам и другим физлицам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Налог за периоды 01.01 – 22.01, 23.01 – 22.02, 23.02 –22.03, 23.03 – 22.04, 23.04 – 22.05,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23.05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22.06,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23.06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22.07, 23.07 – 22.08,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23.08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22.09, 23.09 – 22.10, 23.10 – 22.11,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23.11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22.12, 23.12 – 31.12.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69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Транспортный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20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Земельный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ЕСХН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 за полугодие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38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 на имущество организаций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53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ИП на общем режиме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39650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налогах, по которым нужно подавать уведомление, сроки подачи уведомлений, уплаты налогов, КБК доступны в файле «Налоговый календарь» и на промо-странице ЕНС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7348" y="4689140"/>
            <a:ext cx="103331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Зачем подавать Уведомление?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Своевременное и корректное распределение ЕНП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Отсутствие пени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Что будет, если несвоевременно подать уведомление или не подать вовсе?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ЕНП не распределится вовремя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rgbClr val="002060"/>
                </a:solidFill>
              </a:rPr>
              <a:t>Начислится</a:t>
            </a:r>
            <a:r>
              <a:rPr lang="ru-RU" sz="1400" dirty="0" smtClean="0">
                <a:solidFill>
                  <a:srgbClr val="002060"/>
                </a:solidFill>
              </a:rPr>
              <a:t> пеня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Привлекут к ответственности в соответствии со ст. 15.6 КоАП или ст. 126 НК РФ </a:t>
            </a:r>
            <a:r>
              <a:rPr lang="ru-RU" sz="1400" dirty="0" smtClean="0">
                <a:solidFill>
                  <a:srgbClr val="C00000"/>
                </a:solidFill>
              </a:rPr>
              <a:t>(временно приостановлено)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00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7700-02-765\Desktop\презентация\картинки\quil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76" y="931368"/>
            <a:ext cx="7917402" cy="59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7700-02-765\Desktop\презентация\картинки к коллегии\21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528901"/>
            <a:ext cx="4203548" cy="317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/>
          <p:cNvSpPr txBox="1">
            <a:spLocks noChangeArrowheads="1"/>
          </p:cNvSpPr>
          <p:nvPr/>
        </p:nvSpPr>
        <p:spPr bwMode="auto">
          <a:xfrm>
            <a:off x="2639616" y="931368"/>
            <a:ext cx="8856984" cy="1008694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Форма</a:t>
            </a:r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уведомления об исчисленных суммах налогов, авансовых платежей по налогам, сборов, страховых взносов согласно</a:t>
            </a:r>
          </a:p>
          <a:p>
            <a:endParaRPr lang="ru-RU" sz="1600" u="sng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10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32659" t="11947" r="32550" b="3705"/>
          <a:stretch/>
        </p:blipFill>
        <p:spPr bwMode="auto">
          <a:xfrm>
            <a:off x="3251684" y="2123891"/>
            <a:ext cx="3218180" cy="4389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32734" t="12650" r="32635" b="4138"/>
          <a:stretch/>
        </p:blipFill>
        <p:spPr bwMode="auto">
          <a:xfrm>
            <a:off x="7320136" y="2123891"/>
            <a:ext cx="3203575" cy="433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1624" y="10167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ПРИКАЗ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 ноября 2022 г. N ЕД-7-8/1047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ФОРМЫ, ПОРЯДКА ЗАПОЛНЕНИЯ И ФОРМАТА ПРЕДСТАВЛЕНИЯ УВЕДОМЛЕНИЯ ОБ ИСЧИСЛЕННЫХ СУММАХ НАЛОГОВ, АВАНСОВЫХ ПЛАТЕЖЕЙ ПО НАЛОГАМ, СБОРОВ, СТРАХОВЫМ ВЗНОСАМ В ЭЛЕКТРОННОЙ ФОРМЕ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37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В какие сроки подается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7368" y="1088740"/>
            <a:ext cx="11233248" cy="143835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</a:t>
            </a:r>
            <a:r>
              <a:rPr lang="ru-RU" sz="1600" dirty="0" smtClean="0">
                <a:solidFill>
                  <a:srgbClr val="002060"/>
                </a:solidFill>
              </a:rPr>
              <a:t>о </a:t>
            </a:r>
            <a:r>
              <a:rPr lang="ru-RU" sz="1600" b="1" dirty="0">
                <a:solidFill>
                  <a:srgbClr val="C00000"/>
                </a:solidFill>
              </a:rPr>
              <a:t>25 числа</a:t>
            </a:r>
            <a:r>
              <a:rPr lang="ru-RU" sz="1600" dirty="0">
                <a:solidFill>
                  <a:srgbClr val="002060"/>
                </a:solidFill>
              </a:rPr>
              <a:t> месяца, в котором установлен срок </a:t>
            </a:r>
            <a:r>
              <a:rPr lang="ru-RU" sz="1600" dirty="0" smtClean="0">
                <a:solidFill>
                  <a:srgbClr val="002060"/>
                </a:solidFill>
              </a:rPr>
              <a:t>уплаты.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Если 25 число – выходной </a:t>
            </a:r>
            <a:r>
              <a:rPr lang="ru-RU" sz="1600" b="1" dirty="0" smtClean="0">
                <a:solidFill>
                  <a:srgbClr val="C00000"/>
                </a:solidFill>
              </a:rPr>
              <a:t>день</a:t>
            </a:r>
            <a:r>
              <a:rPr lang="ru-RU" sz="1600" dirty="0" smtClean="0">
                <a:solidFill>
                  <a:srgbClr val="002060"/>
                </a:solidFill>
              </a:rPr>
              <a:t>, то срок переносится на </a:t>
            </a:r>
            <a:r>
              <a:rPr lang="ru-RU" sz="1600" b="1" dirty="0" smtClean="0">
                <a:solidFill>
                  <a:srgbClr val="C00000"/>
                </a:solidFill>
              </a:rPr>
              <a:t>следующий рабочий день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Представить Уведомление можно: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по ТКС,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через ЛК налогоплательщика,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на бумаге, </a:t>
            </a:r>
            <a:r>
              <a:rPr lang="ru-RU" sz="1400" dirty="0" smtClean="0">
                <a:solidFill>
                  <a:srgbClr val="C00000"/>
                </a:solidFill>
              </a:rPr>
              <a:t>за исключение НП, указанных в п. 3 ст. 80 НК РФ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83832" y="2698235"/>
            <a:ext cx="2844316" cy="23558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ФЕВРАЛЬ 2023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7348" y="3577496"/>
            <a:ext cx="4032448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Представить: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УВЕДОМЛЕНИЕ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НДФЛ </a:t>
            </a:r>
            <a:r>
              <a:rPr lang="ru-RU" sz="1400" dirty="0">
                <a:solidFill>
                  <a:srgbClr val="002060"/>
                </a:solidFill>
              </a:rPr>
              <a:t>НА (с доходов, выплаченных за период с 23.01.2023 - 22.02.2023)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 </a:t>
            </a:r>
            <a:r>
              <a:rPr lang="ru-RU" sz="1400" dirty="0">
                <a:solidFill>
                  <a:srgbClr val="002060"/>
                </a:solidFill>
              </a:rPr>
              <a:t>(исчисленные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Имущественные </a:t>
            </a:r>
            <a:r>
              <a:rPr lang="ru-RU" sz="1400" dirty="0">
                <a:solidFill>
                  <a:srgbClr val="002060"/>
                </a:solidFill>
              </a:rPr>
              <a:t>налоги организаций (ЗН, ТН, НИО за 4 квартал 2022 года</a:t>
            </a:r>
            <a:r>
              <a:rPr lang="ru-RU" sz="1400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endParaRPr lang="ru-RU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РАСЧЕТЫ / ДЕКЛАРАЦИИ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Расчет 6-НДФЛ за 2022 </a:t>
            </a:r>
            <a:r>
              <a:rPr lang="ru-RU" sz="1400" dirty="0" smtClean="0">
                <a:solidFill>
                  <a:srgbClr val="002060"/>
                </a:solidFill>
              </a:rPr>
              <a:t>+ </a:t>
            </a:r>
            <a:r>
              <a:rPr lang="ru-RU" sz="1400" dirty="0">
                <a:solidFill>
                  <a:srgbClr val="002060"/>
                </a:solidFill>
              </a:rPr>
              <a:t>сведения о доходах ФЛ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Декларации по НДПИ, ИБ, акцизам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52485" y="4185084"/>
            <a:ext cx="3107010" cy="1299695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подачи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–</a:t>
            </a:r>
            <a:r>
              <a:rPr lang="ru-RU" sz="1400" b="1" dirty="0" smtClean="0">
                <a:solidFill>
                  <a:srgbClr val="002060"/>
                </a:solidFill>
              </a:rPr>
              <a:t> 25.02.2023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 учетом выходных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27.02.2023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уплаты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28.02.2023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52184" y="3577496"/>
            <a:ext cx="4248472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Уплатить до 28 февраля: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НДФЛ НА (исчисленный с доходов, выплаченных за период с 23.01.2023 - 22.02.2023)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Страховые взносы </a:t>
            </a:r>
            <a:r>
              <a:rPr lang="ru-RU" sz="1400" dirty="0" smtClean="0">
                <a:solidFill>
                  <a:srgbClr val="002060"/>
                </a:solidFill>
              </a:rPr>
              <a:t>(за </a:t>
            </a:r>
            <a:r>
              <a:rPr lang="ru-RU" sz="1400" dirty="0">
                <a:solidFill>
                  <a:srgbClr val="002060"/>
                </a:solidFill>
              </a:rPr>
              <a:t>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Имущественные налоги </a:t>
            </a:r>
            <a:r>
              <a:rPr lang="ru-RU" sz="1400" dirty="0" smtClean="0">
                <a:solidFill>
                  <a:srgbClr val="002060"/>
                </a:solidFill>
              </a:rPr>
              <a:t>организаций (за </a:t>
            </a:r>
            <a:r>
              <a:rPr lang="ru-RU" sz="1400" dirty="0">
                <a:solidFill>
                  <a:srgbClr val="002060"/>
                </a:solidFill>
              </a:rPr>
              <a:t>4 квартал 2022 года)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 НДПИ, акциз, ВН, ИБ за январь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НДС 1/3 часть за 4 квартал 2022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НП 2-й платеж (аванс) за 1 квартал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16200000">
            <a:off x="5934341" y="-2602028"/>
            <a:ext cx="359321" cy="11773308"/>
          </a:xfrm>
          <a:prstGeom prst="rightBrace">
            <a:avLst>
              <a:gd name="adj1" fmla="val 8333"/>
              <a:gd name="adj2" fmla="val 495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54941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заполнить Уведомление?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88" y="2259276"/>
            <a:ext cx="2741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5 основных реквизитов!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КПП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ОКТМО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КБК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Отчетный период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Сумма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5" t="14694" r="24709" b="55593"/>
          <a:stretch/>
        </p:blipFill>
        <p:spPr bwMode="auto">
          <a:xfrm>
            <a:off x="2809762" y="1127648"/>
            <a:ext cx="8938866" cy="302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углом 6"/>
          <p:cNvSpPr/>
          <p:nvPr/>
        </p:nvSpPr>
        <p:spPr>
          <a:xfrm flipV="1">
            <a:off x="5879976" y="2528900"/>
            <a:ext cx="4545148" cy="205783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06489" y="1628800"/>
            <a:ext cx="696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60972" y="2550017"/>
            <a:ext cx="927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КОД НО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4" t="14435" r="24813" b="61239"/>
          <a:stretch/>
        </p:blipFill>
        <p:spPr bwMode="auto">
          <a:xfrm>
            <a:off x="2809762" y="3348123"/>
            <a:ext cx="8938866" cy="179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трелка вправо 11"/>
          <p:cNvSpPr/>
          <p:nvPr/>
        </p:nvSpPr>
        <p:spPr>
          <a:xfrm flipV="1">
            <a:off x="10715601" y="4418528"/>
            <a:ext cx="339236" cy="457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8783649" y="4199714"/>
            <a:ext cx="625915" cy="6140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>
            <a:off x="7675834" y="3801050"/>
            <a:ext cx="3276699" cy="178885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52533" y="3672159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09564" y="4097613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ОКТМО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23328" y="4245732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КБК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9" name="Развернутая стрелка 18"/>
          <p:cNvSpPr/>
          <p:nvPr/>
        </p:nvSpPr>
        <p:spPr>
          <a:xfrm rot="5400000">
            <a:off x="9793127" y="5085613"/>
            <a:ext cx="1168132" cy="16755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8128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0" name="Развернутая стрелка 19"/>
          <p:cNvSpPr/>
          <p:nvPr/>
        </p:nvSpPr>
        <p:spPr>
          <a:xfrm rot="5400000">
            <a:off x="6942073" y="5355191"/>
            <a:ext cx="1332192" cy="216025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1" name="Развернутая стрелка 20"/>
          <p:cNvSpPr/>
          <p:nvPr/>
        </p:nvSpPr>
        <p:spPr>
          <a:xfrm rot="5400000">
            <a:off x="7015914" y="5194639"/>
            <a:ext cx="747522" cy="220961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4741" y="5569740"/>
            <a:ext cx="1579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Сумма к уплате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7832" y="5894703"/>
            <a:ext cx="210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К</a:t>
            </a:r>
            <a:r>
              <a:rPr lang="ru-RU" sz="1400" b="1" dirty="0" smtClean="0">
                <a:solidFill>
                  <a:srgbClr val="002060"/>
                </a:solidFill>
              </a:rPr>
              <a:t>од </a:t>
            </a:r>
            <a:r>
              <a:rPr lang="ru-RU" sz="1400" b="1" dirty="0">
                <a:solidFill>
                  <a:srgbClr val="002060"/>
                </a:solidFill>
              </a:rPr>
              <a:t>отчетного периода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8607" y="5445681"/>
            <a:ext cx="3296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 который платится налог</a:t>
            </a:r>
          </a:p>
        </p:txBody>
      </p:sp>
      <p:sp>
        <p:nvSpPr>
          <p:cNvPr id="25" name="Стрелка углом 24"/>
          <p:cNvSpPr/>
          <p:nvPr/>
        </p:nvSpPr>
        <p:spPr>
          <a:xfrm>
            <a:off x="6416851" y="960359"/>
            <a:ext cx="2788595" cy="178309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 rot="10800000" flipH="1">
            <a:off x="6498051" y="1628800"/>
            <a:ext cx="4222942" cy="189522"/>
          </a:xfrm>
          <a:prstGeom prst="bentArrow">
            <a:avLst>
              <a:gd name="adj1" fmla="val 25000"/>
              <a:gd name="adj2" fmla="val 25687"/>
              <a:gd name="adj3" fmla="val 25000"/>
              <a:gd name="adj4" fmla="val 4924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46801" y="851757"/>
            <a:ext cx="73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ИНН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861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Пример заполненного Уведомления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3" name="Рисунок 2" descr="C:\Users\internet\Desktop\Пример1 первичное уведомление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09970"/>
            <a:ext cx="4932548" cy="5948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internet\Desktop\Пример1 первичное уведомление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52" y="909970"/>
            <a:ext cx="5229267" cy="5948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0280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исправить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4892" y="101673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сумму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казать корректную сумму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8108" y="1016732"/>
            <a:ext cx="3960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иные реквизиты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 строке с суммой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«0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новой строке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верные данные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 descr="C:\Users\internet\Desktop\Пример2 уточненная (сумма)_page-0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r="-123"/>
          <a:stretch/>
        </p:blipFill>
        <p:spPr bwMode="auto">
          <a:xfrm>
            <a:off x="119336" y="2549109"/>
            <a:ext cx="2897923" cy="42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nternet\Desktop\Пример2 уточненная (сумма)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4904"/>
            <a:ext cx="2987216" cy="423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internet\Desktop\Пример3 уточненная (КПП обособки)_page-0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r="-441"/>
          <a:stretch/>
        </p:blipFill>
        <p:spPr bwMode="auto">
          <a:xfrm>
            <a:off x="6204012" y="2544996"/>
            <a:ext cx="2916324" cy="424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internet\Desktop\Пример3 уточненная (КПП обособки)_page-00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" r="-2647"/>
          <a:stretch/>
        </p:blipFill>
        <p:spPr bwMode="auto">
          <a:xfrm>
            <a:off x="9028820" y="2544996"/>
            <a:ext cx="3043844" cy="4232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87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не подавать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7835" t="15461" r="25836" b="7505"/>
          <a:stretch/>
        </p:blipFill>
        <p:spPr bwMode="auto">
          <a:xfrm>
            <a:off x="803412" y="1759618"/>
            <a:ext cx="4356484" cy="4178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25509" y="1729881"/>
            <a:ext cx="5076564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101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необходимо указать статус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указать соответствующие значение КПП налогоплательщика.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КБК, соответствующий перечисляемому налогу или взносу.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значение восьмизначного кода ОКТМО по месту нахождения организации (или обособленного подразделения или месту жительства индивидуального предпринимателя).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107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action="ppaction://hlinkfile"/>
              </a:rPr>
              <a:t>показатель налогового периода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указывается показатель соответствующего периода.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в полях 106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основание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ru-RU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109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номер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 action="ppaction://hlinkfile"/>
              </a:rPr>
              <a:t>дата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(«0»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назначение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указать дополнительную текстовую информацию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Прямая со стрелкой 4"/>
          <p:cNvCxnSpPr>
            <a:stCxn id="10" idx="2"/>
          </p:cNvCxnSpPr>
          <p:nvPr/>
        </p:nvCxnSpPr>
        <p:spPr>
          <a:xfrm flipH="1">
            <a:off x="4511824" y="1948224"/>
            <a:ext cx="1714435" cy="929675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11" idx="2"/>
          </p:cNvCxnSpPr>
          <p:nvPr/>
        </p:nvCxnSpPr>
        <p:spPr>
          <a:xfrm flipH="1">
            <a:off x="2999656" y="2467506"/>
            <a:ext cx="3224502" cy="850097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3" idx="3"/>
          </p:cNvCxnSpPr>
          <p:nvPr/>
        </p:nvCxnSpPr>
        <p:spPr>
          <a:xfrm flipH="1">
            <a:off x="2387588" y="3481955"/>
            <a:ext cx="3892221" cy="1517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539716" y="4504705"/>
            <a:ext cx="2727597" cy="46932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2" idx="3"/>
          </p:cNvCxnSpPr>
          <p:nvPr/>
        </p:nvCxnSpPr>
        <p:spPr>
          <a:xfrm flipH="1">
            <a:off x="1667508" y="3027783"/>
            <a:ext cx="4608659" cy="199624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узел 9"/>
          <p:cNvSpPr/>
          <p:nvPr/>
        </p:nvSpPr>
        <p:spPr>
          <a:xfrm>
            <a:off x="6226259" y="1886069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6224158" y="240535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259121" y="292167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6262763" y="337585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267311" y="444255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262475" y="54314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4214369" y="5016964"/>
            <a:ext cx="2044465" cy="20387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5" idx="2"/>
          </p:cNvCxnSpPr>
          <p:nvPr/>
        </p:nvCxnSpPr>
        <p:spPr>
          <a:xfrm flipH="1" flipV="1">
            <a:off x="1775520" y="5270848"/>
            <a:ext cx="4486955" cy="22270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авая фигурная скобка 18"/>
          <p:cNvSpPr/>
          <p:nvPr/>
        </p:nvSpPr>
        <p:spPr>
          <a:xfrm rot="5400000">
            <a:off x="3612654" y="4244734"/>
            <a:ext cx="155641" cy="205222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6262475" y="494949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03413" y="1016732"/>
            <a:ext cx="1059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</a:rPr>
              <a:t> 2023 </a:t>
            </a:r>
            <a:r>
              <a:rPr lang="ru-RU" sz="1600" b="1" dirty="0" smtClean="0">
                <a:solidFill>
                  <a:srgbClr val="002060"/>
                </a:solidFill>
              </a:rPr>
              <a:t>году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вместо уведомления можно оформить платежное поручение – </a:t>
            </a:r>
            <a:r>
              <a:rPr lang="ru-RU" sz="1600" b="1" dirty="0" smtClean="0">
                <a:solidFill>
                  <a:srgbClr val="C00000"/>
                </a:solidFill>
              </a:rPr>
              <a:t>распоряжение.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60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671" t="25569" r="7657" b="3891"/>
          <a:stretch/>
        </p:blipFill>
        <p:spPr bwMode="auto">
          <a:xfrm>
            <a:off x="515380" y="1334844"/>
            <a:ext cx="10444480" cy="4894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2711624" y="9248"/>
            <a:ext cx="8820980" cy="9601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42891" algn="l"/>
              </a:tabLst>
            </a:pPr>
            <a:r>
              <a:rPr lang="ru-RU" sz="2667" b="1" dirty="0" smtClean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Преимущества и  основные изменения с 01.01.2023 г. </a:t>
            </a:r>
            <a:endParaRPr lang="ru-RU" sz="2667" b="1" dirty="0">
              <a:solidFill>
                <a:srgbClr val="005AA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80577" y="5925278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186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672323" y="765301"/>
            <a:ext cx="3496792" cy="61752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" name="Прямоугольник 54">
            <a:extLst>
              <a:ext uri="{FF2B5EF4-FFF2-40B4-BE49-F238E27FC236}">
                <a16:creationId xmlns="" xmlns:a16="http://schemas.microsoft.com/office/drawing/2014/main" id="{DB2D4BA7-75F2-45F0-AD22-2F7B85E5E47F}"/>
              </a:ext>
            </a:extLst>
          </p:cNvPr>
          <p:cNvSpPr/>
          <p:nvPr/>
        </p:nvSpPr>
        <p:spPr>
          <a:xfrm>
            <a:off x="591163" y="2123728"/>
            <a:ext cx="10305371" cy="409086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609585" indent="-609585">
              <a:lnSpc>
                <a:spcPts val="5067"/>
              </a:lnSpc>
              <a:spcBef>
                <a:spcPts val="1600"/>
              </a:spcBef>
              <a:spcAft>
                <a:spcPts val="16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Набор компонентов, позволяющий одной программе обмениваться данными с другой программой </a:t>
            </a:r>
          </a:p>
          <a:p>
            <a:pPr>
              <a:lnSpc>
                <a:spcPts val="5067"/>
              </a:lnSpc>
              <a:spcBef>
                <a:spcPts val="1600"/>
              </a:spcBef>
              <a:spcAft>
                <a:spcPts val="1600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667" spc="67" dirty="0">
                <a:latin typeface="Roboto Condensed"/>
                <a:ea typeface="Roboto Condensed"/>
              </a:rPr>
              <a:t>	или иными словами</a:t>
            </a:r>
            <a:endParaRPr lang="ru-RU" sz="2667" spc="67" dirty="0">
              <a:solidFill>
                <a:srgbClr val="003794"/>
              </a:solidFill>
              <a:latin typeface="Roboto Condensed"/>
              <a:ea typeface="Roboto Condensed"/>
            </a:endParaRPr>
          </a:p>
          <a:p>
            <a:pPr marL="609585" indent="-609585">
              <a:lnSpc>
                <a:spcPts val="5067"/>
              </a:lnSpc>
              <a:spcBef>
                <a:spcPts val="1600"/>
              </a:spcBef>
              <a:spcAft>
                <a:spcPts val="16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Способ передачи информации от ФНС до учетной/бухгалтерской системы налогоплательщика</a:t>
            </a:r>
            <a:endParaRPr lang="ru-RU" sz="2667" spc="-1" dirty="0">
              <a:latin typeface="Roboto Condensed"/>
              <a:ea typeface="Roboto Condense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475" y="737615"/>
            <a:ext cx="3369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Что такое </a:t>
            </a:r>
            <a:r>
              <a:rPr lang="en-US" sz="3600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API?</a:t>
            </a:r>
            <a:endParaRPr lang="ru-RU" sz="3600" b="1" dirty="0">
              <a:solidFill>
                <a:srgbClr val="005AA9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59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623392" y="849663"/>
            <a:ext cx="9121013" cy="61752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2040" y="793482"/>
            <a:ext cx="9056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Что увидит НП в своей учетной системе?</a:t>
            </a:r>
          </a:p>
        </p:txBody>
      </p:sp>
      <p:sp>
        <p:nvSpPr>
          <p:cNvPr id="9" name="Прямоугольник 54">
            <a:extLst>
              <a:ext uri="{FF2B5EF4-FFF2-40B4-BE49-F238E27FC236}">
                <a16:creationId xmlns="" xmlns:a16="http://schemas.microsoft.com/office/drawing/2014/main" id="{DB2D4BA7-75F2-45F0-AD22-2F7B85E5E47F}"/>
              </a:ext>
            </a:extLst>
          </p:cNvPr>
          <p:cNvSpPr/>
          <p:nvPr/>
        </p:nvSpPr>
        <p:spPr>
          <a:xfrm>
            <a:off x="623392" y="2660915"/>
            <a:ext cx="9690725" cy="287290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Состояние сальдо ЕНС и его детализацию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Историю изменений сальдо ЕНС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Поступления на ЕНП и зачеты в счет обязательств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Предстоящие платежи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Меры взыскания и урегулирования задолженности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752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48" y="648818"/>
            <a:ext cx="11050691" cy="62646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AutoShape 16"/>
          <p:cNvSpPr txBox="1">
            <a:spLocks noChangeArrowheads="1"/>
          </p:cNvSpPr>
          <p:nvPr/>
        </p:nvSpPr>
        <p:spPr bwMode="auto">
          <a:xfrm>
            <a:off x="6765161" y="2695968"/>
            <a:ext cx="4647710" cy="3168352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3652" y="80628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kern="800" spc="-13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Совершенствование налогового администрирования.</a:t>
            </a:r>
          </a:p>
          <a:p>
            <a:pPr>
              <a:lnSpc>
                <a:spcPts val="2400"/>
              </a:lnSpc>
            </a:pPr>
            <a:r>
              <a:rPr lang="ru-RU" sz="2000" b="1" kern="800" spc="-13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ЕНС (Единый налоговый счет)</a:t>
            </a:r>
          </a:p>
        </p:txBody>
      </p:sp>
      <p:sp>
        <p:nvSpPr>
          <p:cNvPr id="3" name="AutoShape 16"/>
          <p:cNvSpPr txBox="1">
            <a:spLocks noChangeArrowheads="1"/>
          </p:cNvSpPr>
          <p:nvPr/>
        </p:nvSpPr>
        <p:spPr bwMode="auto">
          <a:xfrm>
            <a:off x="7617946" y="1016732"/>
            <a:ext cx="2880320" cy="1155721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r>
              <a:rPr lang="ru-RU" sz="266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01.01.2023г.</a:t>
            </a:r>
          </a:p>
        </p:txBody>
      </p:sp>
      <p:pic>
        <p:nvPicPr>
          <p:cNvPr id="5" name="Picture 2" descr="C:\Users\7700-02-765\Desktop\презентация\картинки к коллегии\94469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0"/>
          <a:stretch/>
        </p:blipFill>
        <p:spPr bwMode="auto">
          <a:xfrm>
            <a:off x="1199456" y="1167115"/>
            <a:ext cx="3018173" cy="4224469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2969" y="3068960"/>
            <a:ext cx="43697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20648"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</a:p>
          <a:p>
            <a:pPr marL="120648" indent="120648"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14.07.2022г. №263-ФЗ </a:t>
            </a:r>
          </a:p>
          <a:p>
            <a:pPr marL="120648" indent="120648"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часть первую и вторую Налогового кодекса Российской Федерации» </a:t>
            </a:r>
          </a:p>
        </p:txBody>
      </p:sp>
    </p:spTree>
    <p:extLst>
      <p:ext uri="{BB962C8B-B14F-4D97-AF65-F5344CB8AC3E}">
        <p14:creationId xmlns:p14="http://schemas.microsoft.com/office/powerpoint/2010/main" val="11625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Хочу узнать подробнее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20" y="904240"/>
            <a:ext cx="6960096" cy="59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1840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27227" y="1550458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836550" y="1550458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4907868" y="364459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4F79D8-4176-4825-B5AF-7FBA1DE2BFCD}"/>
              </a:ext>
            </a:extLst>
          </p:cNvPr>
          <p:cNvSpPr txBox="1"/>
          <p:nvPr/>
        </p:nvSpPr>
        <p:spPr>
          <a:xfrm>
            <a:off x="1503514" y="1859158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:a16="http://schemas.microsoft.com/office/drawing/2014/main" xmlns="" id="{FE40D8F6-2F59-443B-9D53-2063139B4A7E}"/>
              </a:ext>
            </a:extLst>
          </p:cNvPr>
          <p:cNvSpPr/>
          <p:nvPr/>
        </p:nvSpPr>
        <p:spPr>
          <a:xfrm>
            <a:off x="941939" y="2691791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Сумма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денежных средств, перечисляемая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налогоплательщиком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 соответствующий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счет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 счет исполнения обязанности перед бюджетом Российской Федерации.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158EC9-0165-42AF-8E30-AB1315CC6D25}"/>
              </a:ext>
            </a:extLst>
          </p:cNvPr>
          <p:cNvSpPr txBox="1"/>
          <p:nvPr/>
        </p:nvSpPr>
        <p:spPr>
          <a:xfrm>
            <a:off x="7952674" y="2073010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17" name="Прямоугольник 54">
            <a:extLst>
              <a:ext uri="{FF2B5EF4-FFF2-40B4-BE49-F238E27FC236}">
                <a16:creationId xmlns:a16="http://schemas.microsoft.com/office/drawing/2014/main" xmlns="" id="{54CF7D9E-7B26-41BC-9AB5-8C9DC2F1ED7A}"/>
              </a:ext>
            </a:extLst>
          </p:cNvPr>
          <p:cNvSpPr/>
          <p:nvPr/>
        </p:nvSpPr>
        <p:spPr>
          <a:xfrm>
            <a:off x="6985540" y="2565453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Форма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    Единый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Нормативно-правовая основа ведения Единого налогового платежа и Единого налогового счета в Российской Федерации </a:t>
            </a:r>
          </a:p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Понятия и термины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56" y="4195996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59" y="4811807"/>
            <a:ext cx="2287386" cy="2046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8474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Блок-схема: альтернативный процесс 57"/>
          <p:cNvSpPr/>
          <p:nvPr/>
        </p:nvSpPr>
        <p:spPr>
          <a:xfrm>
            <a:off x="627282" y="159938"/>
            <a:ext cx="7104789" cy="61752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42891" algn="l"/>
              </a:tabLst>
            </a:pPr>
            <a:r>
              <a:rPr lang="ru-RU" sz="2667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ЭКОСИСТЕМА ЕНС</a:t>
            </a:r>
          </a:p>
        </p:txBody>
      </p:sp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xmlns="" id="{C04547B7-6B0B-4E3A-BA23-45CF13BF54EC}"/>
              </a:ext>
            </a:extLst>
          </p:cNvPr>
          <p:cNvSpPr/>
          <p:nvPr/>
        </p:nvSpPr>
        <p:spPr>
          <a:xfrm>
            <a:off x="7287645" y="904241"/>
            <a:ext cx="4904356" cy="595375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7" name="Номер слайда 5">
            <a:extLst>
              <a:ext uri="{FF2B5EF4-FFF2-40B4-BE49-F238E27FC236}">
                <a16:creationId xmlns:a16="http://schemas.microsoft.com/office/drawing/2014/main" xmlns="" id="{4DECDD0B-394F-4032-83D6-90C994006150}"/>
              </a:ext>
            </a:extLst>
          </p:cNvPr>
          <p:cNvSpPr txBox="1">
            <a:spLocks/>
          </p:cNvSpPr>
          <p:nvPr/>
        </p:nvSpPr>
        <p:spPr>
          <a:xfrm>
            <a:off x="11568609" y="234786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xmlns="" id="{15921865-DAF0-444A-B6D1-ADB0331BCF04}"/>
              </a:ext>
            </a:extLst>
          </p:cNvPr>
          <p:cNvCxnSpPr>
            <a:cxnSpLocks/>
            <a:stCxn id="61" idx="2"/>
            <a:endCxn id="128" idx="0"/>
          </p:cNvCxnSpPr>
          <p:nvPr/>
        </p:nvCxnSpPr>
        <p:spPr>
          <a:xfrm>
            <a:off x="4411890" y="3632794"/>
            <a:ext cx="973777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xmlns="" id="{58AA90A0-D7DF-4EE3-AC67-B00E696768C9}"/>
              </a:ext>
            </a:extLst>
          </p:cNvPr>
          <p:cNvCxnSpPr>
            <a:cxnSpLocks/>
            <a:stCxn id="61" idx="2"/>
            <a:endCxn id="131" idx="0"/>
          </p:cNvCxnSpPr>
          <p:nvPr/>
        </p:nvCxnSpPr>
        <p:spPr>
          <a:xfrm flipH="1">
            <a:off x="3594771" y="3632794"/>
            <a:ext cx="817119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2CEB37B6-D561-4D14-8C11-31AB626CE0D5}"/>
              </a:ext>
            </a:extLst>
          </p:cNvPr>
          <p:cNvGrpSpPr/>
          <p:nvPr/>
        </p:nvGrpSpPr>
        <p:grpSpPr>
          <a:xfrm>
            <a:off x="2460392" y="1120241"/>
            <a:ext cx="3902995" cy="2512552"/>
            <a:chOff x="3950773" y="1120357"/>
            <a:chExt cx="3902994" cy="2512552"/>
          </a:xfrm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xmlns="" id="{43A5BF97-D1AA-4EF5-95A9-BED68E434A20}"/>
                </a:ext>
              </a:extLst>
            </p:cNvPr>
            <p:cNvSpPr/>
            <p:nvPr/>
          </p:nvSpPr>
          <p:spPr>
            <a:xfrm>
              <a:off x="3950773" y="1120357"/>
              <a:ext cx="3902993" cy="2512552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A6E6"/>
                </a:gs>
                <a:gs pos="86000">
                  <a:srgbClr val="002060"/>
                </a:gs>
                <a:gs pos="100000">
                  <a:srgbClr val="002E89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E5F9E2CD-5776-44F8-A757-D3090DF4F92E}"/>
                </a:ext>
              </a:extLst>
            </p:cNvPr>
            <p:cNvSpPr txBox="1"/>
            <p:nvPr/>
          </p:nvSpPr>
          <p:spPr>
            <a:xfrm>
              <a:off x="4990767" y="1532325"/>
              <a:ext cx="198022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06B7BB7-C398-41D0-9022-DF2340C13992}"/>
                </a:ext>
              </a:extLst>
            </p:cNvPr>
            <p:cNvSpPr txBox="1"/>
            <p:nvPr/>
          </p:nvSpPr>
          <p:spPr>
            <a:xfrm>
              <a:off x="4987311" y="2004119"/>
              <a:ext cx="176419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4F4856ED-4197-4629-B656-8ED1640B46A6}"/>
                </a:ext>
              </a:extLst>
            </p:cNvPr>
            <p:cNvSpPr txBox="1"/>
            <p:nvPr/>
          </p:nvSpPr>
          <p:spPr>
            <a:xfrm>
              <a:off x="4987311" y="1826103"/>
              <a:ext cx="176419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xmlns="" id="{BB5134E4-680B-4E9E-AAD6-584B9987F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01712" y="1340732"/>
              <a:ext cx="553831" cy="56785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3857CA0-DC44-488E-AEA7-69C5A286EE91}"/>
                </a:ext>
              </a:extLst>
            </p:cNvPr>
            <p:cNvSpPr txBox="1"/>
            <p:nvPr/>
          </p:nvSpPr>
          <p:spPr>
            <a:xfrm>
              <a:off x="4301712" y="2941495"/>
              <a:ext cx="1009470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НАЧИСЛЕНО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920 200 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F0264B43-F4A7-4C74-8BE5-162951046BBE}"/>
                </a:ext>
              </a:extLst>
            </p:cNvPr>
            <p:cNvSpPr txBox="1"/>
            <p:nvPr/>
          </p:nvSpPr>
          <p:spPr>
            <a:xfrm>
              <a:off x="5403871" y="2941495"/>
              <a:ext cx="88140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УПЛАЧЕНО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900 000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A15DBE2B-2C16-411B-A77A-F3607616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r="50157"/>
            <a:stretch>
              <a:fillRect/>
            </a:stretch>
          </p:blipFill>
          <p:spPr>
            <a:xfrm>
              <a:off x="7067392" y="1620200"/>
              <a:ext cx="782505" cy="1512866"/>
            </a:xfrm>
            <a:custGeom>
              <a:avLst/>
              <a:gdLst>
                <a:gd name="connsiteX0" fmla="*/ 0 w 522225"/>
                <a:gd name="connsiteY0" fmla="*/ 0 h 1009650"/>
                <a:gd name="connsiteX1" fmla="*/ 522225 w 522225"/>
                <a:gd name="connsiteY1" fmla="*/ 0 h 1009650"/>
                <a:gd name="connsiteX2" fmla="*/ 522225 w 522225"/>
                <a:gd name="connsiteY2" fmla="*/ 1009650 h 1009650"/>
                <a:gd name="connsiteX3" fmla="*/ 0 w 522225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225" h="1009650">
                  <a:moveTo>
                    <a:pt x="0" y="0"/>
                  </a:moveTo>
                  <a:lnTo>
                    <a:pt x="522225" y="0"/>
                  </a:lnTo>
                  <a:lnTo>
                    <a:pt x="522225" y="1009650"/>
                  </a:lnTo>
                  <a:lnTo>
                    <a:pt x="0" y="1009650"/>
                  </a:lnTo>
                  <a:close/>
                </a:path>
              </a:pathLst>
            </a:custGeom>
          </p:spPr>
        </p:pic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xmlns="" id="{89B11A0E-9B59-4D48-8F75-50CA7729E278}"/>
                </a:ext>
              </a:extLst>
            </p:cNvPr>
            <p:cNvSpPr/>
            <p:nvPr/>
          </p:nvSpPr>
          <p:spPr>
            <a:xfrm>
              <a:off x="7745755" y="1325866"/>
              <a:ext cx="108012" cy="2101535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2A76ECF-0587-4B07-9341-00C610128BAC}"/>
                </a:ext>
              </a:extLst>
            </p:cNvPr>
            <p:cNvSpPr txBox="1"/>
            <p:nvPr/>
          </p:nvSpPr>
          <p:spPr>
            <a:xfrm>
              <a:off x="6443814" y="2941496"/>
              <a:ext cx="84177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САЛЬДО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- 20 200 </a:t>
              </a:r>
              <a:endParaRPr lang="ru-RU" sz="1800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12" name="Oval 11">
            <a:extLst>
              <a:ext uri="{FF2B5EF4-FFF2-40B4-BE49-F238E27FC236}">
                <a16:creationId xmlns:a16="http://schemas.microsoft.com/office/drawing/2014/main" xmlns="" id="{3CD5E4D9-E0C6-4590-8585-0DD128BC6CCB}"/>
              </a:ext>
            </a:extLst>
          </p:cNvPr>
          <p:cNvSpPr/>
          <p:nvPr/>
        </p:nvSpPr>
        <p:spPr>
          <a:xfrm>
            <a:off x="299357" y="1120241"/>
            <a:ext cx="1605327" cy="2512552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xmlns="" id="{AB6D85C4-D972-4F14-BF63-1A679E5BBE1E}"/>
              </a:ext>
            </a:extLst>
          </p:cNvPr>
          <p:cNvGrpSpPr/>
          <p:nvPr/>
        </p:nvGrpSpPr>
        <p:grpSpPr>
          <a:xfrm>
            <a:off x="650142" y="2065420"/>
            <a:ext cx="903759" cy="622188"/>
            <a:chOff x="650140" y="2058204"/>
            <a:chExt cx="903759" cy="622189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AEA0D71-2D1B-4300-AC38-D0B17351282F}"/>
                </a:ext>
              </a:extLst>
            </p:cNvPr>
            <p:cNvSpPr txBox="1"/>
            <p:nvPr/>
          </p:nvSpPr>
          <p:spPr>
            <a:xfrm>
              <a:off x="913121" y="2058204"/>
              <a:ext cx="377796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400" b="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ЕНП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63E0400B-D0A5-487D-958C-6526B7E3F4F3}"/>
                </a:ext>
              </a:extLst>
            </p:cNvPr>
            <p:cNvSpPr txBox="1"/>
            <p:nvPr/>
          </p:nvSpPr>
          <p:spPr>
            <a:xfrm>
              <a:off x="650140" y="2434172"/>
              <a:ext cx="90375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600" b="1" dirty="0">
                  <a:solidFill>
                    <a:srgbClr val="92D05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+ 900 000 </a:t>
              </a:r>
            </a:p>
          </p:txBody>
        </p:sp>
      </p:grp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xmlns="" id="{1295EE7B-02AA-41A3-B423-1E14147C7FE6}"/>
              </a:ext>
            </a:extLst>
          </p:cNvPr>
          <p:cNvCxnSpPr>
            <a:cxnSpLocks/>
            <a:stCxn id="112" idx="3"/>
            <a:endCxn id="61" idx="1"/>
          </p:cNvCxnSpPr>
          <p:nvPr/>
        </p:nvCxnSpPr>
        <p:spPr>
          <a:xfrm>
            <a:off x="1904682" y="2376517"/>
            <a:ext cx="555711" cy="0"/>
          </a:xfrm>
          <a:prstGeom prst="straightConnector1">
            <a:avLst/>
          </a:prstGeom>
          <a:ln w="19050">
            <a:solidFill>
              <a:srgbClr val="92D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1">
            <a:extLst>
              <a:ext uri="{FF2B5EF4-FFF2-40B4-BE49-F238E27FC236}">
                <a16:creationId xmlns:a16="http://schemas.microsoft.com/office/drawing/2014/main" xmlns="" id="{572433A7-6893-4818-B6F1-CEC10229073B}"/>
              </a:ext>
            </a:extLst>
          </p:cNvPr>
          <p:cNvSpPr/>
          <p:nvPr/>
        </p:nvSpPr>
        <p:spPr>
          <a:xfrm>
            <a:off x="1553901" y="4009455"/>
            <a:ext cx="1879935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9278326C-8359-405D-8481-A25688CC8F33}"/>
              </a:ext>
            </a:extLst>
          </p:cNvPr>
          <p:cNvSpPr txBox="1"/>
          <p:nvPr/>
        </p:nvSpPr>
        <p:spPr>
          <a:xfrm>
            <a:off x="1792998" y="4183638"/>
            <a:ext cx="1465444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ИМУЩЕСТВО ОРГАНИЗАЦИЙ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45EAAF10-8492-45E4-8805-BC01D46FCD88}"/>
              </a:ext>
            </a:extLst>
          </p:cNvPr>
          <p:cNvSpPr txBox="1"/>
          <p:nvPr/>
        </p:nvSpPr>
        <p:spPr>
          <a:xfrm>
            <a:off x="1982982" y="4705724"/>
            <a:ext cx="106469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- 440 000 </a:t>
            </a:r>
          </a:p>
        </p:txBody>
      </p:sp>
      <p:sp>
        <p:nvSpPr>
          <p:cNvPr id="122" name="Oval 11">
            <a:extLst>
              <a:ext uri="{FF2B5EF4-FFF2-40B4-BE49-F238E27FC236}">
                <a16:creationId xmlns:a16="http://schemas.microsoft.com/office/drawing/2014/main" xmlns="" id="{279BF705-B744-431D-97FC-63C8B6893990}"/>
              </a:ext>
            </a:extLst>
          </p:cNvPr>
          <p:cNvSpPr/>
          <p:nvPr/>
        </p:nvSpPr>
        <p:spPr>
          <a:xfrm>
            <a:off x="3609227" y="4009339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3F1B5E1F-A151-456A-A57A-86232B57A06D}"/>
              </a:ext>
            </a:extLst>
          </p:cNvPr>
          <p:cNvSpPr txBox="1"/>
          <p:nvPr/>
        </p:nvSpPr>
        <p:spPr>
          <a:xfrm>
            <a:off x="3778605" y="4297518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A4D86DCD-F701-4CFB-AFC8-20E1A9AE7B88}"/>
              </a:ext>
            </a:extLst>
          </p:cNvPr>
          <p:cNvSpPr txBox="1"/>
          <p:nvPr/>
        </p:nvSpPr>
        <p:spPr>
          <a:xfrm>
            <a:off x="3960013" y="4705724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- 102 000 </a:t>
            </a:r>
          </a:p>
        </p:txBody>
      </p:sp>
      <p:sp>
        <p:nvSpPr>
          <p:cNvPr id="128" name="Oval 11">
            <a:extLst>
              <a:ext uri="{FF2B5EF4-FFF2-40B4-BE49-F238E27FC236}">
                <a16:creationId xmlns:a16="http://schemas.microsoft.com/office/drawing/2014/main" xmlns="" id="{BCDF80C4-0514-4050-8B85-EBFFEEA821EC}"/>
              </a:ext>
            </a:extLst>
          </p:cNvPr>
          <p:cNvSpPr/>
          <p:nvPr/>
        </p:nvSpPr>
        <p:spPr>
          <a:xfrm>
            <a:off x="4583003" y="5343267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71BF3C49-5D74-47FF-9947-7A8B0AD77FAE}"/>
              </a:ext>
            </a:extLst>
          </p:cNvPr>
          <p:cNvSpPr txBox="1"/>
          <p:nvPr/>
        </p:nvSpPr>
        <p:spPr>
          <a:xfrm>
            <a:off x="4752381" y="5631330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078CD6C1-3C7D-48C2-8254-23B9E1ADFE9C}"/>
              </a:ext>
            </a:extLst>
          </p:cNvPr>
          <p:cNvSpPr txBox="1"/>
          <p:nvPr/>
        </p:nvSpPr>
        <p:spPr>
          <a:xfrm>
            <a:off x="4933789" y="6030306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en-US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200</a:t>
            </a:r>
          </a:p>
        </p:txBody>
      </p:sp>
      <p:sp>
        <p:nvSpPr>
          <p:cNvPr id="131" name="Oval 11">
            <a:extLst>
              <a:ext uri="{FF2B5EF4-FFF2-40B4-BE49-F238E27FC236}">
                <a16:creationId xmlns:a16="http://schemas.microsoft.com/office/drawing/2014/main" xmlns="" id="{089FF4EA-B640-48FB-A27C-F039D0447CBA}"/>
              </a:ext>
            </a:extLst>
          </p:cNvPr>
          <p:cNvSpPr/>
          <p:nvPr/>
        </p:nvSpPr>
        <p:spPr>
          <a:xfrm>
            <a:off x="2792107" y="5343267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203933C6-9EFE-4541-AB4B-704DA395DD8C}"/>
              </a:ext>
            </a:extLst>
          </p:cNvPr>
          <p:cNvSpPr txBox="1"/>
          <p:nvPr/>
        </p:nvSpPr>
        <p:spPr>
          <a:xfrm>
            <a:off x="2961485" y="5631330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92F65174-D14B-4FDE-80FC-BD4D00C8EFD3}"/>
              </a:ext>
            </a:extLst>
          </p:cNvPr>
          <p:cNvSpPr txBox="1"/>
          <p:nvPr/>
        </p:nvSpPr>
        <p:spPr>
          <a:xfrm>
            <a:off x="3142893" y="6030306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- 320 000</a:t>
            </a:r>
          </a:p>
        </p:txBody>
      </p:sp>
      <p:sp>
        <p:nvSpPr>
          <p:cNvPr id="125" name="Oval 11">
            <a:extLst>
              <a:ext uri="{FF2B5EF4-FFF2-40B4-BE49-F238E27FC236}">
                <a16:creationId xmlns:a16="http://schemas.microsoft.com/office/drawing/2014/main" xmlns="" id="{3BC5171A-34CC-4C4D-A68F-DE7E13FD7DA7}"/>
              </a:ext>
            </a:extLst>
          </p:cNvPr>
          <p:cNvSpPr/>
          <p:nvPr/>
        </p:nvSpPr>
        <p:spPr>
          <a:xfrm>
            <a:off x="5389946" y="4018686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1EEDA39-E15B-467C-AC90-208ADA019F08}"/>
              </a:ext>
            </a:extLst>
          </p:cNvPr>
          <p:cNvSpPr txBox="1"/>
          <p:nvPr/>
        </p:nvSpPr>
        <p:spPr>
          <a:xfrm>
            <a:off x="5559324" y="4306748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ЗЕМЛЯ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C7442F91-650D-4D91-B92E-079B232966EF}"/>
              </a:ext>
            </a:extLst>
          </p:cNvPr>
          <p:cNvSpPr txBox="1"/>
          <p:nvPr/>
        </p:nvSpPr>
        <p:spPr>
          <a:xfrm>
            <a:off x="5740730" y="4705724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- 58 000 </a:t>
            </a:r>
          </a:p>
        </p:txBody>
      </p:sp>
      <p:cxnSp>
        <p:nvCxnSpPr>
          <p:cNvPr id="138" name="Прямая со стрелкой 137">
            <a:extLst>
              <a:ext uri="{FF2B5EF4-FFF2-40B4-BE49-F238E27FC236}">
                <a16:creationId xmlns:a16="http://schemas.microsoft.com/office/drawing/2014/main" xmlns="" id="{434B4933-5634-4BAF-B7F4-833ED7A2E50A}"/>
              </a:ext>
            </a:extLst>
          </p:cNvPr>
          <p:cNvCxnSpPr>
            <a:cxnSpLocks/>
            <a:stCxn id="61" idx="2"/>
            <a:endCxn id="109" idx="0"/>
          </p:cNvCxnSpPr>
          <p:nvPr/>
        </p:nvCxnSpPr>
        <p:spPr>
          <a:xfrm flipH="1">
            <a:off x="2493868" y="3632794"/>
            <a:ext cx="1918021" cy="376661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xmlns="" id="{1F66385B-A8CA-4543-9990-5D7DB6E25E71}"/>
              </a:ext>
            </a:extLst>
          </p:cNvPr>
          <p:cNvCxnSpPr>
            <a:cxnSpLocks/>
            <a:stCxn id="61" idx="2"/>
            <a:endCxn id="122" idx="0"/>
          </p:cNvCxnSpPr>
          <p:nvPr/>
        </p:nvCxnSpPr>
        <p:spPr>
          <a:xfrm>
            <a:off x="4411890" y="3632794"/>
            <a:ext cx="1" cy="37654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>
            <a:extLst>
              <a:ext uri="{FF2B5EF4-FFF2-40B4-BE49-F238E27FC236}">
                <a16:creationId xmlns:a16="http://schemas.microsoft.com/office/drawing/2014/main" xmlns="" id="{7577AE04-99ED-4E39-BBF2-076B6394D99C}"/>
              </a:ext>
            </a:extLst>
          </p:cNvPr>
          <p:cNvCxnSpPr>
            <a:cxnSpLocks/>
            <a:stCxn id="61" idx="2"/>
            <a:endCxn id="125" idx="0"/>
          </p:cNvCxnSpPr>
          <p:nvPr/>
        </p:nvCxnSpPr>
        <p:spPr>
          <a:xfrm>
            <a:off x="4411890" y="3632794"/>
            <a:ext cx="1780719" cy="385892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1">
            <a:extLst>
              <a:ext uri="{FF2B5EF4-FFF2-40B4-BE49-F238E27FC236}">
                <a16:creationId xmlns:a16="http://schemas.microsoft.com/office/drawing/2014/main" xmlns="" id="{A38D86D3-555A-429D-9221-6F373411A17D}"/>
              </a:ext>
            </a:extLst>
          </p:cNvPr>
          <p:cNvSpPr/>
          <p:nvPr/>
        </p:nvSpPr>
        <p:spPr>
          <a:xfrm>
            <a:off x="7895545" y="1120242"/>
            <a:ext cx="3723760" cy="705745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7BE3B817-4838-4DB5-9BAE-BD1542DF1C38}"/>
              </a:ext>
            </a:extLst>
          </p:cNvPr>
          <p:cNvSpPr txBox="1"/>
          <p:nvPr/>
        </p:nvSpPr>
        <p:spPr>
          <a:xfrm>
            <a:off x="8905308" y="1365391"/>
            <a:ext cx="197200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РАСПРЕДЕЛЕНИЕ ЕНП</a:t>
            </a:r>
          </a:p>
        </p:txBody>
      </p:sp>
      <p:pic>
        <p:nvPicPr>
          <p:cNvPr id="156" name="Рисунок 155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FE46B9A5-9745-49FF-A886-10874659D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637541" y="1306732"/>
            <a:ext cx="332763" cy="332763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EF5B5A31-D7A6-402B-9677-F0EE4BF21EE6}"/>
              </a:ext>
            </a:extLst>
          </p:cNvPr>
          <p:cNvSpPr txBox="1"/>
          <p:nvPr/>
        </p:nvSpPr>
        <p:spPr>
          <a:xfrm>
            <a:off x="9124139" y="2168860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ОЧЕРЕДЬ</a:t>
            </a:r>
          </a:p>
        </p:txBody>
      </p: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xmlns="" id="{C15B448C-F17A-4730-8E01-B1457BF45F68}"/>
              </a:ext>
            </a:extLst>
          </p:cNvPr>
          <p:cNvCxnSpPr>
            <a:cxnSpLocks/>
            <a:stCxn id="152" idx="2"/>
          </p:cNvCxnSpPr>
          <p:nvPr/>
        </p:nvCxnSpPr>
        <p:spPr>
          <a:xfrm>
            <a:off x="9757425" y="1825985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1C19F36A-C4CA-43A3-BF03-98BCC3F763A9}"/>
              </a:ext>
            </a:extLst>
          </p:cNvPr>
          <p:cNvSpPr txBox="1"/>
          <p:nvPr/>
        </p:nvSpPr>
        <p:spPr>
          <a:xfrm>
            <a:off x="8468674" y="2611759"/>
            <a:ext cx="25775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НЕДОИМКА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начиная с налога</a:t>
            </a:r>
          </a:p>
          <a:p>
            <a:pPr algn="ctr" defTabSz="1031601"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более ранним сроком уплаты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38F0A379-C9E3-40A1-942F-0A2224599319}"/>
              </a:ext>
            </a:extLst>
          </p:cNvPr>
          <p:cNvSpPr txBox="1"/>
          <p:nvPr/>
        </p:nvSpPr>
        <p:spPr>
          <a:xfrm>
            <a:off x="9124139" y="3633083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ОЧЕРЕДЬ</a:t>
            </a:r>
          </a:p>
        </p:txBody>
      </p:sp>
      <p:cxnSp>
        <p:nvCxnSpPr>
          <p:cNvPr id="181" name="Прямая со стрелкой 180">
            <a:extLst>
              <a:ext uri="{FF2B5EF4-FFF2-40B4-BE49-F238E27FC236}">
                <a16:creationId xmlns:a16="http://schemas.microsoft.com/office/drawing/2014/main" xmlns="" id="{82C14045-E774-479E-8D7B-BC25CB93DD2B}"/>
              </a:ext>
            </a:extLst>
          </p:cNvPr>
          <p:cNvCxnSpPr>
            <a:cxnSpLocks/>
          </p:cNvCxnSpPr>
          <p:nvPr/>
        </p:nvCxnSpPr>
        <p:spPr>
          <a:xfrm>
            <a:off x="9757424" y="3289919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52CDE322-2B64-4682-8345-37CF292BD05A}"/>
              </a:ext>
            </a:extLst>
          </p:cNvPr>
          <p:cNvSpPr txBox="1"/>
          <p:nvPr/>
        </p:nvSpPr>
        <p:spPr>
          <a:xfrm>
            <a:off x="8513585" y="3926740"/>
            <a:ext cx="248768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НАЧИСЛЕНИЯ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текущим сроком уплаты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74C2CA13-E7FA-4EDB-80AB-9A54F0993E21}"/>
              </a:ext>
            </a:extLst>
          </p:cNvPr>
          <p:cNvSpPr txBox="1"/>
          <p:nvPr/>
        </p:nvSpPr>
        <p:spPr>
          <a:xfrm>
            <a:off x="9124140" y="4960007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ОЧЕРЕДЬ</a:t>
            </a:r>
          </a:p>
        </p:txBody>
      </p:sp>
      <p:cxnSp>
        <p:nvCxnSpPr>
          <p:cNvPr id="184" name="Прямая со стрелкой 183">
            <a:extLst>
              <a:ext uri="{FF2B5EF4-FFF2-40B4-BE49-F238E27FC236}">
                <a16:creationId xmlns:a16="http://schemas.microsoft.com/office/drawing/2014/main" xmlns="" id="{C5519E47-96D1-4D50-A324-AC604A42F4AE}"/>
              </a:ext>
            </a:extLst>
          </p:cNvPr>
          <p:cNvCxnSpPr>
            <a:cxnSpLocks/>
          </p:cNvCxnSpPr>
          <p:nvPr/>
        </p:nvCxnSpPr>
        <p:spPr>
          <a:xfrm>
            <a:off x="9757425" y="4509120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F8DFFA48-4E38-4BBE-A8C5-1F868C94214C}"/>
              </a:ext>
            </a:extLst>
          </p:cNvPr>
          <p:cNvSpPr txBox="1"/>
          <p:nvPr/>
        </p:nvSpPr>
        <p:spPr>
          <a:xfrm>
            <a:off x="8468674" y="5294891"/>
            <a:ext cx="257750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ПЕНИ, ПРОЦЕНТЫ И ШТРАФЫ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xmlns="" id="{51E6284A-3CAF-4228-9014-122EECF180F9}"/>
              </a:ext>
            </a:extLst>
          </p:cNvPr>
          <p:cNvSpPr/>
          <p:nvPr/>
        </p:nvSpPr>
        <p:spPr>
          <a:xfrm>
            <a:off x="7273950" y="5777832"/>
            <a:ext cx="4918052" cy="108016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5D9462F6-ADCA-4768-9C82-D1B46419168E}"/>
              </a:ext>
            </a:extLst>
          </p:cNvPr>
          <p:cNvSpPr txBox="1"/>
          <p:nvPr/>
        </p:nvSpPr>
        <p:spPr>
          <a:xfrm>
            <a:off x="7627183" y="6309321"/>
            <a:ext cx="422528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Если денег недостаточно и сроки уплаты совпадают, то ЕНП распределится пропорционально суммам таких обязательств</a:t>
            </a:r>
          </a:p>
        </p:txBody>
      </p:sp>
      <p:pic>
        <p:nvPicPr>
          <p:cNvPr id="191" name="Рисунок 190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AC968110-87FD-47DE-87D0-655DA2FDF6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573441" y="5877272"/>
            <a:ext cx="332763" cy="332763"/>
          </a:xfrm>
          <a:prstGeom prst="rect">
            <a:avLst/>
          </a:prstGeom>
        </p:spPr>
      </p:pic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5BC503DF-516F-4818-A130-8D80C93F9607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891" algn="l"/>
              </a:tabLst>
            </a:pPr>
            <a:endParaRPr lang="ru-RU" sz="15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32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МАТРИЦА ИЗДЕРЖЕК СУЩЕСТВУЮЩЕЙ МОДЕЛИ</a:t>
            </a:r>
          </a:p>
        </p:txBody>
      </p:sp>
      <p:sp>
        <p:nvSpPr>
          <p:cNvPr id="28" name="Freeform: Shape 106">
            <a:extLst>
              <a:ext uri="{FF2B5EF4-FFF2-40B4-BE49-F238E27FC236}">
                <a16:creationId xmlns:a16="http://schemas.microsoft.com/office/drawing/2014/main" xmlns="" id="{CE3A7F14-B31C-41D8-B1BF-65DECCE4135F}"/>
              </a:ext>
            </a:extLst>
          </p:cNvPr>
          <p:cNvSpPr/>
          <p:nvPr/>
        </p:nvSpPr>
        <p:spPr>
          <a:xfrm rot="16200000">
            <a:off x="-76011" y="3370923"/>
            <a:ext cx="5202433" cy="890695"/>
          </a:xfrm>
          <a:custGeom>
            <a:avLst/>
            <a:gdLst>
              <a:gd name="connsiteX0" fmla="*/ 0 w 8480612"/>
              <a:gd name="connsiteY0" fmla="*/ 0 h 923364"/>
              <a:gd name="connsiteX1" fmla="*/ 4195482 w 8480612"/>
              <a:gd name="connsiteY1" fmla="*/ 923364 h 923364"/>
              <a:gd name="connsiteX2" fmla="*/ 8480612 w 8480612"/>
              <a:gd name="connsiteY2" fmla="*/ 17929 h 92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0612" h="923364">
                <a:moveTo>
                  <a:pt x="0" y="0"/>
                </a:moveTo>
                <a:lnTo>
                  <a:pt x="4195482" y="923364"/>
                </a:lnTo>
                <a:lnTo>
                  <a:pt x="8480612" y="17929"/>
                </a:ln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Freeform: Shape 106">
            <a:extLst>
              <a:ext uri="{FF2B5EF4-FFF2-40B4-BE49-F238E27FC236}">
                <a16:creationId xmlns:a16="http://schemas.microsoft.com/office/drawing/2014/main" xmlns="" id="{BE45CEE0-E7F6-42B3-AE50-173583042D74}"/>
              </a:ext>
            </a:extLst>
          </p:cNvPr>
          <p:cNvSpPr/>
          <p:nvPr/>
        </p:nvSpPr>
        <p:spPr>
          <a:xfrm rot="16200000">
            <a:off x="2509375" y="3370923"/>
            <a:ext cx="5202433" cy="890695"/>
          </a:xfrm>
          <a:custGeom>
            <a:avLst/>
            <a:gdLst>
              <a:gd name="connsiteX0" fmla="*/ 0 w 8480612"/>
              <a:gd name="connsiteY0" fmla="*/ 0 h 923364"/>
              <a:gd name="connsiteX1" fmla="*/ 4195482 w 8480612"/>
              <a:gd name="connsiteY1" fmla="*/ 923364 h 923364"/>
              <a:gd name="connsiteX2" fmla="*/ 8480612 w 8480612"/>
              <a:gd name="connsiteY2" fmla="*/ 17929 h 92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0612" h="923364">
                <a:moveTo>
                  <a:pt x="0" y="0"/>
                </a:moveTo>
                <a:lnTo>
                  <a:pt x="4195482" y="923364"/>
                </a:lnTo>
                <a:lnTo>
                  <a:pt x="8480612" y="17929"/>
                </a:ln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120C9C4-95E3-47F0-8AD9-BBB205803198}"/>
              </a:ext>
            </a:extLst>
          </p:cNvPr>
          <p:cNvSpPr txBox="1"/>
          <p:nvPr/>
        </p:nvSpPr>
        <p:spPr>
          <a:xfrm>
            <a:off x="515380" y="1938250"/>
            <a:ext cx="2654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1395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D3559C6-AAE8-4666-BA0C-B14D4397576E}"/>
              </a:ext>
            </a:extLst>
          </p:cNvPr>
          <p:cNvSpPr txBox="1"/>
          <p:nvPr/>
        </p:nvSpPr>
        <p:spPr>
          <a:xfrm>
            <a:off x="515380" y="3185330"/>
            <a:ext cx="23762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20 303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МУНИЦИПАЛЬНЫХ ОБРАЗОВАНИЙ</a:t>
            </a:r>
            <a:endParaRPr lang="ru-RU" sz="3600" b="1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9C58B93-6072-4FE2-81D4-E174451009A3}"/>
              </a:ext>
            </a:extLst>
          </p:cNvPr>
          <p:cNvSpPr txBox="1"/>
          <p:nvPr/>
        </p:nvSpPr>
        <p:spPr>
          <a:xfrm>
            <a:off x="515380" y="4761408"/>
            <a:ext cx="231489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60</a:t>
            </a:r>
            <a:endParaRPr lang="ru-RU" sz="2000" b="1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СРОКОВ УПЛАТЫ НАЛОГОВ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22B3CE6-4F70-4AC1-9FBC-2CEA1839E258}"/>
              </a:ext>
            </a:extLst>
          </p:cNvPr>
          <p:cNvSpPr txBox="1"/>
          <p:nvPr/>
        </p:nvSpPr>
        <p:spPr>
          <a:xfrm>
            <a:off x="3072999" y="3031442"/>
            <a:ext cx="2054094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900 ТРЛН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ВАРИАНТОВ РЕКВИЗИТОВ </a:t>
            </a:r>
            <a:b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ПЛАТЕЖЕЙ</a:t>
            </a:r>
          </a:p>
        </p:txBody>
      </p:sp>
      <p:graphicFrame>
        <p:nvGraphicFramePr>
          <p:cNvPr id="38" name="Таблица 9">
            <a:extLst>
              <a:ext uri="{FF2B5EF4-FFF2-40B4-BE49-F238E27FC236}">
                <a16:creationId xmlns:a16="http://schemas.microsoft.com/office/drawing/2014/main" xmlns="" id="{F019A444-1F36-4878-BDE2-FC4C8FCB4B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15241" y="1088740"/>
          <a:ext cx="6048670" cy="4873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180">
                  <a:extLst>
                    <a:ext uri="{9D8B030D-6E8A-4147-A177-3AD203B41FA5}">
                      <a16:colId xmlns:a16="http://schemas.microsoft.com/office/drawing/2014/main" xmlns="" val="1956535074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808429131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1622185105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1662661188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3800860236"/>
                    </a:ext>
                  </a:extLst>
                </a:gridCol>
                <a:gridCol w="885698">
                  <a:extLst>
                    <a:ext uri="{9D8B030D-6E8A-4147-A177-3AD203B41FA5}">
                      <a16:colId xmlns:a16="http://schemas.microsoft.com/office/drawing/2014/main" xmlns="" val="853415158"/>
                    </a:ext>
                  </a:extLst>
                </a:gridCol>
              </a:tblGrid>
              <a:tr h="696191"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ПЛАТЕЛЬЩИК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ФНС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ЛИЦЕНЗИ</a:t>
                      </a:r>
                      <a:r>
                        <a:rPr lang="en-US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</a:t>
                      </a: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РУЮЩИЕ ОРГАНЫ / БАНКИ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ФССП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177701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БОЛЬШОЙ ОБЪЕМ ПЛАТЕЖЕЙ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082472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НЕПРАВИЛЬНЫЙ ПЛАТЕЖ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8040888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ТЕХНИЧЕСКИЙ ДОЛГ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5265994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САЛЬДИРОВАНИЕ ДОЛГОВ И ПЕРЕПЛАТ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923235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ИЗЛИШНИЕ ПЕНИ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37859435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МЕРЫ ВЗЫСКАНИЯ И ОГРАНИЧЕНИЯ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5365681"/>
                  </a:ext>
                </a:extLst>
              </a:tr>
            </a:tbl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F5106A65-6772-47CA-959A-2C02D8F03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1942693"/>
            <a:ext cx="336106" cy="33610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643DE35-AEFD-42B4-B534-ED11BB753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788583" y="1942693"/>
            <a:ext cx="336106" cy="33610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308CE118-9095-4F49-9BC7-5FFFCED23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2626769"/>
            <a:ext cx="336106" cy="3361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BF08EA8C-C158-48DA-8A38-0292A4BF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788583" y="2626769"/>
            <a:ext cx="336106" cy="3361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9F9A79ED-E02D-454C-B505-81C4E0878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3346849"/>
            <a:ext cx="336106" cy="336106"/>
          </a:xfrm>
          <a:prstGeom prst="rect">
            <a:avLst/>
          </a:prstGeom>
        </p:spPr>
      </p:pic>
      <p:pic>
        <p:nvPicPr>
          <p:cNvPr id="44" name="Рисунок 43" descr="Мегафон со сплошной заливкой">
            <a:extLst>
              <a:ext uri="{FF2B5EF4-FFF2-40B4-BE49-F238E27FC236}">
                <a16:creationId xmlns:a16="http://schemas.microsoft.com/office/drawing/2014/main" xmlns="" id="{DE3A0B7F-5C67-406B-8747-193F0BE75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788583" y="3346849"/>
            <a:ext cx="336106" cy="33610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91C5986-1D6A-425D-8212-2315D3029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607608" y="4073025"/>
            <a:ext cx="336106" cy="33610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AD5E5FBC-FB14-4D9E-A957-E8687D2D7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605471" y="4715001"/>
            <a:ext cx="336106" cy="33610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59663F78-458E-4A33-BFF2-A49EE417E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424496" y="5452236"/>
            <a:ext cx="336106" cy="336106"/>
          </a:xfrm>
          <a:prstGeom prst="rect">
            <a:avLst/>
          </a:prstGeom>
        </p:spPr>
      </p:pic>
      <p:pic>
        <p:nvPicPr>
          <p:cNvPr id="48" name="Рисунок 47" descr="Мегафон со сплошной заливкой">
            <a:extLst>
              <a:ext uri="{FF2B5EF4-FFF2-40B4-BE49-F238E27FC236}">
                <a16:creationId xmlns:a16="http://schemas.microsoft.com/office/drawing/2014/main" xmlns="" id="{A876E1B9-1D98-4C07-AC72-3A55136AF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788583" y="5452236"/>
            <a:ext cx="336106" cy="33610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A2A0BDE0-A66B-4D16-8740-CBE81B738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315264" y="1947636"/>
            <a:ext cx="326220" cy="326220"/>
          </a:xfrm>
          <a:prstGeom prst="rect">
            <a:avLst/>
          </a:prstGeom>
        </p:spPr>
      </p:pic>
      <p:pic>
        <p:nvPicPr>
          <p:cNvPr id="50" name="Рисунок 49" descr="Мегафон со сплошной заливкой">
            <a:extLst>
              <a:ext uri="{FF2B5EF4-FFF2-40B4-BE49-F238E27FC236}">
                <a16:creationId xmlns:a16="http://schemas.microsoft.com/office/drawing/2014/main" xmlns="" id="{F92AAA69-C8A8-4AF8-B73F-3519A4616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674408" y="1942693"/>
            <a:ext cx="336106" cy="33610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64791FC-7C37-4AB1-91CB-7F876D732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474383" y="2626769"/>
            <a:ext cx="336106" cy="33610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2EF1A3D-1593-4057-BFF0-92A1843C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310321" y="3346849"/>
            <a:ext cx="336106" cy="336106"/>
          </a:xfrm>
          <a:prstGeom prst="rect">
            <a:avLst/>
          </a:prstGeom>
        </p:spPr>
      </p:pic>
      <p:pic>
        <p:nvPicPr>
          <p:cNvPr id="53" name="Рисунок 52" descr="Мегафон со сплошной заливкой">
            <a:extLst>
              <a:ext uri="{FF2B5EF4-FFF2-40B4-BE49-F238E27FC236}">
                <a16:creationId xmlns:a16="http://schemas.microsoft.com/office/drawing/2014/main" xmlns="" id="{188783E9-11D9-43DE-861D-060B0B346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674408" y="3346849"/>
            <a:ext cx="336106" cy="336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6D86862-687F-4186-A696-12D854D26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474383" y="4073025"/>
            <a:ext cx="336106" cy="33610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86952EC4-147E-4C4E-AA15-DDE33E0D5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315264" y="4719944"/>
            <a:ext cx="326220" cy="326220"/>
          </a:xfrm>
          <a:prstGeom prst="rect">
            <a:avLst/>
          </a:prstGeom>
        </p:spPr>
      </p:pic>
      <p:pic>
        <p:nvPicPr>
          <p:cNvPr id="56" name="Рисунок 55" descr="Мегафон со сплошной заливкой">
            <a:extLst>
              <a:ext uri="{FF2B5EF4-FFF2-40B4-BE49-F238E27FC236}">
                <a16:creationId xmlns:a16="http://schemas.microsoft.com/office/drawing/2014/main" xmlns="" id="{78D0EBFD-ADA4-44B4-8729-2B84ECFD5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674408" y="4715001"/>
            <a:ext cx="336106" cy="3361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AD99BB0C-3312-499F-A7F5-0D6E2B630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522409" y="5494961"/>
            <a:ext cx="250656" cy="250656"/>
          </a:xfrm>
          <a:prstGeom prst="rect">
            <a:avLst/>
          </a:prstGeom>
        </p:spPr>
      </p:pic>
      <p:pic>
        <p:nvPicPr>
          <p:cNvPr id="58" name="Рисунок 57" descr="Мегафон со сплошной заливкой">
            <a:extLst>
              <a:ext uri="{FF2B5EF4-FFF2-40B4-BE49-F238E27FC236}">
                <a16:creationId xmlns:a16="http://schemas.microsoft.com/office/drawing/2014/main" xmlns="" id="{32C2E535-C654-4968-8FBD-87B669D0A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759218" y="5491164"/>
            <a:ext cx="258250" cy="2582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47D9BFB8-F310-4167-A7D4-ADEA9E6DD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278005" y="5491164"/>
            <a:ext cx="258250" cy="25825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4CAEA57C-D386-4E5F-9B88-EAE2C325A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9222044" y="1947636"/>
            <a:ext cx="326220" cy="326220"/>
          </a:xfrm>
          <a:prstGeom prst="rect">
            <a:avLst/>
          </a:prstGeom>
        </p:spPr>
      </p:pic>
      <p:pic>
        <p:nvPicPr>
          <p:cNvPr id="85" name="Рисунок 84" descr="Мегафон со сплошной заливкой">
            <a:extLst>
              <a:ext uri="{FF2B5EF4-FFF2-40B4-BE49-F238E27FC236}">
                <a16:creationId xmlns:a16="http://schemas.microsoft.com/office/drawing/2014/main" xmlns="" id="{EAC2FA9F-BFC4-4B8A-BDEF-D291177D1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9581188" y="1942693"/>
            <a:ext cx="336106" cy="336106"/>
          </a:xfrm>
          <a:prstGeom prst="rect">
            <a:avLst/>
          </a:prstGeom>
        </p:spPr>
      </p:pic>
      <p:pic>
        <p:nvPicPr>
          <p:cNvPr id="86" name="Рисунок 85" descr="Мегафон со сплошной заливкой">
            <a:extLst>
              <a:ext uri="{FF2B5EF4-FFF2-40B4-BE49-F238E27FC236}">
                <a16:creationId xmlns:a16="http://schemas.microsoft.com/office/drawing/2014/main" xmlns="" id="{EC183F61-78B5-4FBB-AF81-8291B066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9375448" y="2626769"/>
            <a:ext cx="336106" cy="33610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8FEE22CA-21B2-4F6D-B2FD-B0E013C4A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9382836" y="3346849"/>
            <a:ext cx="336106" cy="33610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2A942A4C-F234-465A-B83A-BFD2C720A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9359204" y="4077968"/>
            <a:ext cx="326220" cy="32622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0F18C588-9F5F-4A84-87E2-9CCCFF798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9359204" y="5457179"/>
            <a:ext cx="326220" cy="32622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E1ED50EB-C614-4284-914A-DA5392CF3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0253834" y="1952579"/>
            <a:ext cx="326220" cy="326220"/>
          </a:xfrm>
          <a:prstGeom prst="rect">
            <a:avLst/>
          </a:prstGeom>
        </p:spPr>
      </p:pic>
      <p:pic>
        <p:nvPicPr>
          <p:cNvPr id="91" name="Рисунок 90" descr="Мегафон со сплошной заливкой">
            <a:extLst>
              <a:ext uri="{FF2B5EF4-FFF2-40B4-BE49-F238E27FC236}">
                <a16:creationId xmlns:a16="http://schemas.microsoft.com/office/drawing/2014/main" xmlns="" id="{F84264CF-B6DF-4066-9F66-65DB024E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0416944" y="2636655"/>
            <a:ext cx="336106" cy="33610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D73CF2FA-721D-497A-B18B-0977AE360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1165144" y="1947636"/>
            <a:ext cx="326220" cy="32622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E27F8E6A-2060-4EF0-ABF5-699716733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0090724" y="2636655"/>
            <a:ext cx="326220" cy="32622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54827DDF-8A52-4297-8DF9-36F4625FD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1165144" y="5457179"/>
            <a:ext cx="326220" cy="326220"/>
          </a:xfrm>
          <a:prstGeom prst="rect">
            <a:avLst/>
          </a:prstGeom>
        </p:spPr>
      </p:pic>
      <p:pic>
        <p:nvPicPr>
          <p:cNvPr id="95" name="Рисунок 94" descr="Костер со сплошной заливкой">
            <a:extLst>
              <a:ext uri="{FF2B5EF4-FFF2-40B4-BE49-F238E27FC236}">
                <a16:creationId xmlns:a16="http://schemas.microsoft.com/office/drawing/2014/main" xmlns="" id="{84EB316C-E268-434C-B63D-711A16E73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5276646" y="6331234"/>
            <a:ext cx="315298" cy="31529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F8570CC-3F1E-4B34-8E15-BF89D88B2195}"/>
              </a:ext>
            </a:extLst>
          </p:cNvPr>
          <p:cNvSpPr txBox="1"/>
          <p:nvPr/>
        </p:nvSpPr>
        <p:spPr>
          <a:xfrm>
            <a:off x="5546927" y="6358078"/>
            <a:ext cx="2098854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Негативные последствия (ущерб)</a:t>
            </a:r>
          </a:p>
        </p:txBody>
      </p:sp>
      <p:pic>
        <p:nvPicPr>
          <p:cNvPr id="97" name="Рисунок 96" descr="Шестеренки со сплошной заливкой">
            <a:extLst>
              <a:ext uri="{FF2B5EF4-FFF2-40B4-BE49-F238E27FC236}">
                <a16:creationId xmlns:a16="http://schemas.microsoft.com/office/drawing/2014/main" xmlns="" id="{0EC0D468-743C-4563-B3FD-92F8D3300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775557" y="6331234"/>
            <a:ext cx="315298" cy="315298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D36EA201-C884-489F-910A-8026396EE155}"/>
              </a:ext>
            </a:extLst>
          </p:cNvPr>
          <p:cNvSpPr txBox="1"/>
          <p:nvPr/>
        </p:nvSpPr>
        <p:spPr>
          <a:xfrm>
            <a:off x="8043832" y="6358078"/>
            <a:ext cx="1783557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Транзакционные издержки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D1C30BC5-B8A6-481E-B371-1C858271D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9957166" y="6331234"/>
            <a:ext cx="315298" cy="31529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994D8B1D-6C7C-42B0-A9C1-43C3F1D14A11}"/>
              </a:ext>
            </a:extLst>
          </p:cNvPr>
          <p:cNvSpPr txBox="1"/>
          <p:nvPr/>
        </p:nvSpPr>
        <p:spPr>
          <a:xfrm>
            <a:off x="10266374" y="6358078"/>
            <a:ext cx="173428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Репутационные издержки</a:t>
            </a:r>
          </a:p>
        </p:txBody>
      </p:sp>
    </p:spTree>
    <p:extLst>
      <p:ext uri="{BB962C8B-B14F-4D97-AF65-F5344CB8AC3E}">
        <p14:creationId xmlns:p14="http://schemas.microsoft.com/office/powerpoint/2010/main" val="20334532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6"/>
          <p:cNvSpPr txBox="1">
            <a:spLocks noChangeArrowheads="1"/>
          </p:cNvSpPr>
          <p:nvPr/>
        </p:nvSpPr>
        <p:spPr bwMode="auto">
          <a:xfrm>
            <a:off x="5650184" y="4830754"/>
            <a:ext cx="6372708" cy="2004819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03206" y="3582579"/>
            <a:ext cx="680373" cy="48894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78886" y="3575350"/>
            <a:ext cx="703370" cy="48894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BDA29F7C-8599-482C-884D-D80D1698CB88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СРОКИ УПЛАТЫ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E6A866E-0D8E-4193-A361-90A0F245C533}"/>
              </a:ext>
            </a:extLst>
          </p:cNvPr>
          <p:cNvSpPr txBox="1">
            <a:spLocks/>
          </p:cNvSpPr>
          <p:nvPr/>
        </p:nvSpPr>
        <p:spPr>
          <a:xfrm>
            <a:off x="2891645" y="616042"/>
            <a:ext cx="824491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Необходимость в изменении существующей модели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23" name="Таблица 6">
            <a:extLst>
              <a:ext uri="{FF2B5EF4-FFF2-40B4-BE49-F238E27FC236}">
                <a16:creationId xmlns="" xmlns:a16="http://schemas.microsoft.com/office/drawing/2014/main" id="{FD79A6CD-9071-4E74-BBED-E0F28A426EE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9795" y="1379317"/>
          <a:ext cx="4922834" cy="268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262">
                  <a:extLst>
                    <a:ext uri="{9D8B030D-6E8A-4147-A177-3AD203B41FA5}">
                      <a16:colId xmlns="" xmlns:a16="http://schemas.microsoft.com/office/drawing/2014/main" val="3659514831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1911899699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786730247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89414163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1015760903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3525285334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2188868648"/>
                    </a:ext>
                  </a:extLst>
                </a:gridCol>
              </a:tblGrid>
              <a:tr h="536996"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5151999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8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782520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11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14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15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17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2597864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20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21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22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24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8123048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25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26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27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28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29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30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31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3530123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2254094-789E-4597-B939-B75DC76DAD0E}"/>
              </a:ext>
            </a:extLst>
          </p:cNvPr>
          <p:cNvSpPr txBox="1"/>
          <p:nvPr/>
        </p:nvSpPr>
        <p:spPr>
          <a:xfrm>
            <a:off x="1365038" y="994826"/>
            <a:ext cx="4140460" cy="408623"/>
          </a:xfrm>
          <a:prstGeom prst="round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СУЩЕСТВУЮЩАЯ </a:t>
            </a:r>
            <a:r>
              <a:rPr lang="ru-RU" sz="1800" b="1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МОДЕЛЬ для ЮЛ и ИП</a:t>
            </a:r>
            <a:endParaRPr lang="ru-RU" sz="1800" b="1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A649525-330C-4598-A63E-58AD15E46D18}"/>
              </a:ext>
            </a:extLst>
          </p:cNvPr>
          <p:cNvSpPr txBox="1"/>
          <p:nvPr/>
        </p:nvSpPr>
        <p:spPr>
          <a:xfrm>
            <a:off x="6798260" y="970694"/>
            <a:ext cx="4544609" cy="408623"/>
          </a:xfrm>
          <a:prstGeom prst="round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8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ПЕРСПЕКТИВНАЯ </a:t>
            </a:r>
            <a:r>
              <a:rPr lang="ru-RU" sz="1800" b="1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МОДЕЛЬ </a:t>
            </a:r>
            <a:r>
              <a:rPr lang="ru-RU" sz="18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ЮЛ и ИП</a:t>
            </a:r>
          </a:p>
        </p:txBody>
      </p:sp>
      <p:graphicFrame>
        <p:nvGraphicFramePr>
          <p:cNvPr id="26" name="Таблица 6">
            <a:extLst>
              <a:ext uri="{FF2B5EF4-FFF2-40B4-BE49-F238E27FC236}">
                <a16:creationId xmlns="" xmlns:a16="http://schemas.microsoft.com/office/drawing/2014/main" id="{45F20E27-F256-4663-941B-0B2753318D1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8533" y="1379317"/>
          <a:ext cx="4922834" cy="268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262">
                  <a:extLst>
                    <a:ext uri="{9D8B030D-6E8A-4147-A177-3AD203B41FA5}">
                      <a16:colId xmlns="" xmlns:a16="http://schemas.microsoft.com/office/drawing/2014/main" val="3659514831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1911899699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786730247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89414163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1015760903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3525285334"/>
                    </a:ext>
                  </a:extLst>
                </a:gridCol>
                <a:gridCol w="703262">
                  <a:extLst>
                    <a:ext uri="{9D8B030D-6E8A-4147-A177-3AD203B41FA5}">
                      <a16:colId xmlns="" xmlns:a16="http://schemas.microsoft.com/office/drawing/2014/main" val="2188868648"/>
                    </a:ext>
                  </a:extLst>
                </a:gridCol>
              </a:tblGrid>
              <a:tr h="536996"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5151999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8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782520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11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14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17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2597864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20</a:t>
                      </a:r>
                    </a:p>
                  </a:txBody>
                  <a:tcPr marL="79402" marR="79402" marT="39701" marB="397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21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24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8123048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25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26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27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28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29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30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31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3530123"/>
                  </a:ext>
                </a:extLst>
              </a:tr>
            </a:tbl>
          </a:graphicData>
        </a:graphic>
      </p:graphicFrame>
      <p:sp>
        <p:nvSpPr>
          <p:cNvPr id="27" name="Прямоугольник 12">
            <a:extLst>
              <a:ext uri="{FF2B5EF4-FFF2-40B4-BE49-F238E27FC236}">
                <a16:creationId xmlns="" xmlns:a16="http://schemas.microsoft.com/office/drawing/2014/main" id="{16ED9D96-8B6A-4788-9122-203BC072152D}"/>
              </a:ext>
            </a:extLst>
          </p:cNvPr>
          <p:cNvSpPr/>
          <p:nvPr/>
        </p:nvSpPr>
        <p:spPr>
          <a:xfrm>
            <a:off x="958266" y="4128439"/>
            <a:ext cx="492283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СВ</a:t>
            </a: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Водный налог</a:t>
            </a:r>
            <a:endParaRPr lang="ru-RU" sz="15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22.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 на игорный бизнес</a:t>
            </a: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25.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Акцизы, НДПИ, НДС</a:t>
            </a:r>
          </a:p>
          <a:p>
            <a:pPr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</a:t>
            </a:r>
            <a:r>
              <a:rPr lang="ru-RU" sz="1500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  <a:r>
              <a:rPr lang="ru-RU" sz="1500" dirty="0">
                <a:solidFill>
                  <a:srgbClr val="EF43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1500" dirty="0" smtClean="0">
              <a:solidFill>
                <a:srgbClr val="EF43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30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Транспортный, земельный налоги и налог на имущество организаций</a:t>
            </a:r>
          </a:p>
          <a:p>
            <a:pPr lvl="0"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31.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ЕСХН</a:t>
            </a:r>
            <a:endParaRPr lang="ru-RU" sz="15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8" name="Прямоугольник 12">
            <a:extLst>
              <a:ext uri="{FF2B5EF4-FFF2-40B4-BE49-F238E27FC236}">
                <a16:creationId xmlns="" xmlns:a16="http://schemas.microsoft.com/office/drawing/2014/main" id="{577B0EA0-00DB-4414-966C-58E8DB422E0F}"/>
              </a:ext>
            </a:extLst>
          </p:cNvPr>
          <p:cNvSpPr/>
          <p:nvPr/>
        </p:nvSpPr>
        <p:spPr>
          <a:xfrm>
            <a:off x="6292237" y="4128439"/>
            <a:ext cx="492283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ru-RU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  <a:r>
              <a:rPr lang="en-US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Подача декларации</a:t>
            </a:r>
          </a:p>
          <a:p>
            <a:pPr lvl="0">
              <a:spcAft>
                <a:spcPts val="300"/>
              </a:spcAft>
            </a:pPr>
            <a:r>
              <a:rPr lang="ru-RU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28.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Срок уплаты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33752" y="4925222"/>
            <a:ext cx="56055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Физическими лицами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Единый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налоговый платеж по имущественным налогам (налог на имущество, транспортный налог и земельный налог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подлежит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перечислению</a:t>
            </a:r>
            <a:endParaRPr lang="ru-RU" sz="16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декабря года,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следующего за истекшим налоговым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периодом.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655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6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0927" t="11408" r="21116" b="15794"/>
          <a:stretch/>
        </p:blipFill>
        <p:spPr bwMode="auto">
          <a:xfrm>
            <a:off x="1019436" y="1088740"/>
            <a:ext cx="9721080" cy="5436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4746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38960" y="1376772"/>
            <a:ext cx="10809667" cy="4823291"/>
          </a:xfrm>
          <a:prstGeom prst="roundRect">
            <a:avLst/>
          </a:prstGeom>
          <a:solidFill>
            <a:srgbClr val="E8F7FC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Реквизиты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уплаты (перечисления) в бюджетную систему Российской Федерации налогов, сборов, страховых взносов, пеней, штрафов, процентов, начиная с 1 января 2023 года</a:t>
            </a:r>
          </a:p>
          <a:p>
            <a:endParaRPr lang="ru-RU" sz="1600" dirty="0"/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7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467254"/>
              </p:ext>
            </p:extLst>
          </p:nvPr>
        </p:nvGraphicFramePr>
        <p:xfrm>
          <a:off x="1749051" y="1935333"/>
          <a:ext cx="9073008" cy="3839518"/>
        </p:xfrm>
        <a:graphic>
          <a:graphicData uri="http://schemas.openxmlformats.org/drawingml/2006/table">
            <a:tbl>
              <a:tblPr/>
              <a:tblGrid>
                <a:gridCol w="1345335"/>
                <a:gridCol w="3799814"/>
                <a:gridCol w="3927859"/>
              </a:tblGrid>
              <a:tr h="867718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Номер(поля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реквизита</a:t>
                      </a: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(поля) реквизита 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ТУЛА БАНКА РОССИИ//УФК по Тульской области, г Тула»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60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БИК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 (БИК ТОФК)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017003983»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счета банка получателя средств (номер банковского счета, входящего в состав единого казначейского счета)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40102810445370000059»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Федерального казначейства по Тульской области 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Межрегиональная инспекция Федеральной налоговой службы по управлению долгом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)» 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2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казначейского счета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0310064300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00000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18500»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836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3169402" y="90238"/>
            <a:ext cx="6238965" cy="1029938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2891" algn="l"/>
              </a:tabLst>
            </a:pPr>
            <a:r>
              <a:rPr lang="ru-RU" sz="1600" b="1" dirty="0">
                <a:solidFill>
                  <a:schemeClr val="bg2"/>
                </a:solidFill>
              </a:rPr>
              <a:t>Перечисление платежей </a:t>
            </a:r>
            <a:r>
              <a:rPr lang="ru-RU" sz="1600" b="1" dirty="0" smtClean="0">
                <a:solidFill>
                  <a:schemeClr val="bg2"/>
                </a:solidFill>
              </a:rPr>
              <a:t>Единым </a:t>
            </a:r>
            <a:r>
              <a:rPr lang="ru-RU" sz="1600" b="1" dirty="0">
                <a:solidFill>
                  <a:schemeClr val="bg2"/>
                </a:solidFill>
              </a:rPr>
              <a:t>налоговым платежом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80577" y="593418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9495" t="16023" r="28761" b="8630"/>
          <a:stretch/>
        </p:blipFill>
        <p:spPr bwMode="auto">
          <a:xfrm>
            <a:off x="1271464" y="1628800"/>
            <a:ext cx="4363919" cy="4140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47958" y="2111754"/>
            <a:ext cx="5132619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101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(физическому лицу) необходимо указать статус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плательщика.  При осуществлении уплаты единым налоговым платежом КПП необходимо указывать только иностранным организациям с несколькими филиалами. В остальных случаях нужно указывать ноль. По желанию вместо нуля можно указать КПП плательщика (головной организации). </a:t>
            </a:r>
            <a:endParaRPr lang="ru-RU" sz="1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 единого налогового платежа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 цифр) -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1820106120010000510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2000"/>
              </a:lnSpc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ноль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назначение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можно указать «Единый налоговый платеж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в полях 106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основание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показатель налогового периода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109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 action="ppaction://hlinkfile"/>
              </a:rPr>
              <a:t>номер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дата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25" idx="2"/>
          </p:cNvCxnSpPr>
          <p:nvPr/>
        </p:nvCxnSpPr>
        <p:spPr>
          <a:xfrm flipH="1">
            <a:off x="5123892" y="2312657"/>
            <a:ext cx="1076024" cy="41673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7" idx="2"/>
          </p:cNvCxnSpPr>
          <p:nvPr/>
        </p:nvCxnSpPr>
        <p:spPr>
          <a:xfrm flipH="1">
            <a:off x="3035660" y="2815744"/>
            <a:ext cx="3148570" cy="35831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179676" y="4334117"/>
            <a:ext cx="3044482" cy="53494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387588" y="4658081"/>
            <a:ext cx="3836570" cy="42710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485982" y="3889452"/>
            <a:ext cx="3738176" cy="97961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узел 24"/>
          <p:cNvSpPr/>
          <p:nvPr/>
        </p:nvSpPr>
        <p:spPr>
          <a:xfrm>
            <a:off x="6199916" y="22505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6184230" y="2753589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199916" y="380874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193944" y="4260985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184230" y="458628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193944" y="508679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4501683" y="4352116"/>
            <a:ext cx="141158" cy="1417020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>
            <a:stCxn id="31" idx="2"/>
          </p:cNvCxnSpPr>
          <p:nvPr/>
        </p:nvCxnSpPr>
        <p:spPr>
          <a:xfrm flipH="1" flipV="1">
            <a:off x="4943872" y="5060627"/>
            <a:ext cx="1250072" cy="88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5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173419</TotalTime>
  <Words>1396</Words>
  <Application>Microsoft Office PowerPoint</Application>
  <PresentationFormat>Широкоэкранный</PresentationFormat>
  <Paragraphs>320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Open Sans</vt:lpstr>
      <vt:lpstr>Times New Roman</vt:lpstr>
      <vt:lpstr>Open Sans Light</vt:lpstr>
      <vt:lpstr>Calibri Light</vt:lpstr>
      <vt:lpstr>Arial</vt:lpstr>
      <vt:lpstr>Wingdings</vt:lpstr>
      <vt:lpstr>Arial Narrow</vt:lpstr>
      <vt:lpstr>Roboto Condensed</vt:lpstr>
      <vt:lpstr>Calibri</vt:lpstr>
      <vt:lpstr>1_Office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Белобородов Сергей Викторович</cp:lastModifiedBy>
  <cp:revision>2274</cp:revision>
  <cp:lastPrinted>2022-11-09T12:14:24Z</cp:lastPrinted>
  <dcterms:created xsi:type="dcterms:W3CDTF">2014-10-08T23:03:32Z</dcterms:created>
  <dcterms:modified xsi:type="dcterms:W3CDTF">2023-04-26T11:19:00Z</dcterms:modified>
</cp:coreProperties>
</file>